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56" r:id="rId2"/>
    <p:sldId id="258" r:id="rId3"/>
    <p:sldId id="261" r:id="rId4"/>
    <p:sldId id="260" r:id="rId5"/>
    <p:sldId id="259" r:id="rId6"/>
    <p:sldId id="262" r:id="rId7"/>
    <p:sldId id="257"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76" d="100"/>
          <a:sy n="76" d="100"/>
        </p:scale>
        <p:origin x="126" y="9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smtClean="0"/>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663BBFF-77C1-4BF1-A3B2-2505841100BA}" type="datetimeFigureOut">
              <a:rPr lang="en-US" smtClean="0"/>
              <a:t>10/24/2017</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6D22F896-40B5-4ADD-8801-0D06FADFA095}"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04161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7D2069-43FA-49C5-9F0E-58E1EB237AEF}" type="datetimeFigureOut">
              <a:rPr lang="en-US" smtClean="0"/>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91214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5854CA-19F4-4771-B6A2-DA5C0742B220}" type="datetimeFigureOut">
              <a:rPr lang="en-US" smtClean="0"/>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01442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FED2BB1-BB31-4EB8-A961-18800A74EAA8}" type="datetimeFigureOut">
              <a:rPr lang="en-US" smtClean="0"/>
              <a:t>10/24/2017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65968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B40B886-74BB-4D5E-9EA9-584482FE40E6}" type="datetimeFigureOut">
              <a:rPr lang="en-US" smtClean="0"/>
              <a:t>10/24/2017</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6D22F896-40B5-4ADD-8801-0D06FADFA095}"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04633804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CA4CCD1-3502-4C30-947C-75FC88992007}" type="datetimeFigureOut">
              <a:rPr lang="en-US" smtClean="0"/>
              <a:t>10/24/2017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05006110"/>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0B797A-E8AF-4231-9C64-308C5BB9ED3E}" type="datetimeFigureOut">
              <a:rPr lang="en-US" smtClean="0"/>
              <a:t>10/24/2017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57173265"/>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EB24146-07E2-48CA-8629-5887ED47FCDB}" type="datetimeFigureOut">
              <a:rPr lang="en-US" smtClean="0"/>
              <a:t>10/24/2017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71877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7E718-B4F0-433E-A285-0013249184C0}" type="datetimeFigureOut">
              <a:rPr lang="en-US" smtClean="0"/>
              <a:t>10/24/2017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22948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051" y="6375679"/>
            <a:ext cx="1233355" cy="348462"/>
          </a:xfrm>
        </p:spPr>
        <p:txBody>
          <a:bodyPr/>
          <a:lstStyle/>
          <a:p>
            <a:fld id="{2B8E44C4-3D72-4D6E-86A4-F5491DC49E6D}" type="datetimeFigureOut">
              <a:rPr lang="en-US" smtClean="0"/>
              <a:t>10/24/2017</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6D22F896-40B5-4ADD-8801-0D06FADFA095}"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82779205"/>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65950" y="6375679"/>
            <a:ext cx="1232456" cy="348462"/>
          </a:xfrm>
        </p:spPr>
        <p:txBody>
          <a:bodyPr/>
          <a:lstStyle/>
          <a:p>
            <a:fld id="{06B8EA14-E6AC-4B59-973C-7A06B0EDE3E3}" type="datetimeFigureOut">
              <a:rPr lang="en-US" smtClean="0"/>
              <a:t>10/24/2017</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2779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A3BB3B3F-C0CE-47CB-BCED-F49A710726FF}" type="datetimeFigureOut">
              <a:rPr lang="en-US" smtClean="0"/>
              <a:t>10/24/2017</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6D22F896-40B5-4ADD-8801-0D06FADFA095}"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07921486"/>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chinaguide.com/essential/holidays/spring-festival.htm" TargetMode="External"/><Relationship Id="rId2" Type="http://schemas.openxmlformats.org/officeDocument/2006/relationships/hyperlink" Target="https://www.travelchinaguide.com/intro/focus/calendar.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eSpwQZHUxKo"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kids.nationalgeographic.com/explore/diwali/#diwali_candles.jp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International Harvest Festival </a:t>
            </a:r>
            <a:endParaRPr lang="en-US" dirty="0"/>
          </a:p>
        </p:txBody>
      </p:sp>
      <p:sp>
        <p:nvSpPr>
          <p:cNvPr id="3" name="Subtitle 2"/>
          <p:cNvSpPr>
            <a:spLocks noGrp="1"/>
          </p:cNvSpPr>
          <p:nvPr>
            <p:ph type="subTitle" idx="1"/>
          </p:nvPr>
        </p:nvSpPr>
        <p:spPr/>
        <p:txBody>
          <a:bodyPr/>
          <a:lstStyle/>
          <a:p>
            <a:r>
              <a:rPr lang="en-US" dirty="0" smtClean="0"/>
              <a:t>10/24/2017</a:t>
            </a:r>
            <a:endParaRPr lang="en-US" dirty="0"/>
          </a:p>
        </p:txBody>
      </p:sp>
    </p:spTree>
    <p:extLst>
      <p:ext uri="{BB962C8B-B14F-4D97-AF65-F5344CB8AC3E}">
        <p14:creationId xmlns:p14="http://schemas.microsoft.com/office/powerpoint/2010/main" val="4656699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36600"/>
            <a:ext cx="10178322" cy="1346199"/>
          </a:xfrm>
        </p:spPr>
        <p:txBody>
          <a:bodyPr>
            <a:normAutofit/>
          </a:bodyPr>
          <a:lstStyle/>
          <a:p>
            <a:r>
              <a:rPr lang="en-US" sz="6000" dirty="0" smtClean="0"/>
              <a:t>Mid-Autumn Festival </a:t>
            </a:r>
            <a:endParaRPr lang="en-US" sz="6000" dirty="0"/>
          </a:p>
        </p:txBody>
      </p:sp>
      <p:sp>
        <p:nvSpPr>
          <p:cNvPr id="3" name="Content Placeholder 2"/>
          <p:cNvSpPr>
            <a:spLocks noGrp="1"/>
          </p:cNvSpPr>
          <p:nvPr>
            <p:ph idx="1"/>
          </p:nvPr>
        </p:nvSpPr>
        <p:spPr/>
        <p:txBody>
          <a:bodyPr>
            <a:noAutofit/>
          </a:bodyPr>
          <a:lstStyle/>
          <a:p>
            <a:r>
              <a:rPr lang="en-US" sz="3200" dirty="0">
                <a:solidFill>
                  <a:schemeClr val="accent1"/>
                </a:solidFill>
                <a:latin typeface="+mj-lt"/>
              </a:rPr>
              <a:t>Falling on the 15th day of the 8th month according to the </a:t>
            </a:r>
            <a:r>
              <a:rPr lang="en-US" sz="3200" u="sng" dirty="0">
                <a:solidFill>
                  <a:schemeClr val="accent1"/>
                </a:solidFill>
                <a:latin typeface="+mj-lt"/>
                <a:hlinkClick r:id="rId2"/>
              </a:rPr>
              <a:t>Chinese lunar calendar</a:t>
            </a:r>
            <a:r>
              <a:rPr lang="en-US" sz="3200" dirty="0">
                <a:solidFill>
                  <a:schemeClr val="accent1"/>
                </a:solidFill>
                <a:latin typeface="+mj-lt"/>
              </a:rPr>
              <a:t>, the Mid-Autumn Festival is the second grandest festival in China after the </a:t>
            </a:r>
            <a:r>
              <a:rPr lang="en-US" sz="3200" u="sng" dirty="0">
                <a:solidFill>
                  <a:schemeClr val="accent1"/>
                </a:solidFill>
                <a:latin typeface="+mj-lt"/>
                <a:hlinkClick r:id="rId3"/>
              </a:rPr>
              <a:t>Chinese New Year</a:t>
            </a:r>
            <a:r>
              <a:rPr lang="en-US" sz="3200" dirty="0">
                <a:solidFill>
                  <a:schemeClr val="accent1"/>
                </a:solidFill>
                <a:latin typeface="+mj-lt"/>
              </a:rPr>
              <a:t>. It takes its name from the fact that it is always celebrated in the middle of the autumn season. The day is also known as the Moon Festival, as at that time of the year the moon is at its roundest and brightest.</a:t>
            </a:r>
            <a:endParaRPr lang="en-US" sz="3200" dirty="0">
              <a:solidFill>
                <a:schemeClr val="accent1"/>
              </a:solidFill>
              <a:latin typeface="+mj-lt"/>
            </a:endParaRPr>
          </a:p>
        </p:txBody>
      </p:sp>
    </p:spTree>
    <p:extLst>
      <p:ext uri="{BB962C8B-B14F-4D97-AF65-F5344CB8AC3E}">
        <p14:creationId xmlns:p14="http://schemas.microsoft.com/office/powerpoint/2010/main" val="26412101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42929" y="406401"/>
            <a:ext cx="8187071" cy="1282700"/>
          </a:xfrm>
        </p:spPr>
        <p:txBody>
          <a:bodyPr/>
          <a:lstStyle/>
          <a:p>
            <a:r>
              <a:rPr lang="en-US" dirty="0" smtClean="0"/>
              <a:t>Customs:</a:t>
            </a:r>
            <a:endParaRPr lang="en-US" dirty="0"/>
          </a:p>
        </p:txBody>
      </p:sp>
      <p:sp>
        <p:nvSpPr>
          <p:cNvPr id="5" name="Text Placeholder 4"/>
          <p:cNvSpPr>
            <a:spLocks noGrp="1"/>
          </p:cNvSpPr>
          <p:nvPr>
            <p:ph type="body" idx="1"/>
          </p:nvPr>
        </p:nvSpPr>
        <p:spPr>
          <a:xfrm>
            <a:off x="3242930" y="1841501"/>
            <a:ext cx="6307470" cy="2006599"/>
          </a:xfrm>
        </p:spPr>
        <p:txBody>
          <a:bodyPr/>
          <a:lstStyle/>
          <a:p>
            <a:pPr marL="342900" indent="-342900">
              <a:buFont typeface="Arial" panose="020B0604020202020204" pitchFamily="34" charset="0"/>
              <a:buChar char="•"/>
            </a:pPr>
            <a:r>
              <a:rPr lang="en-US" dirty="0" smtClean="0"/>
              <a:t>Appreciate the full moon</a:t>
            </a:r>
          </a:p>
          <a:p>
            <a:pPr marL="342900" indent="-342900">
              <a:buFont typeface="Arial" panose="020B0604020202020204" pitchFamily="34" charset="0"/>
              <a:buChar char="•"/>
            </a:pPr>
            <a:r>
              <a:rPr lang="en-US" dirty="0" smtClean="0"/>
              <a:t>Eat moon cakes</a:t>
            </a:r>
          </a:p>
          <a:p>
            <a:pPr marL="342900" indent="-342900">
              <a:buFont typeface="Arial" panose="020B0604020202020204" pitchFamily="34" charset="0"/>
              <a:buChar char="•"/>
            </a:pPr>
            <a:r>
              <a:rPr lang="en-US" dirty="0" smtClean="0"/>
              <a:t>Lanterns</a:t>
            </a:r>
          </a:p>
          <a:p>
            <a:pPr marL="342900" indent="-342900">
              <a:buFont typeface="Arial" panose="020B0604020202020204" pitchFamily="34" charset="0"/>
              <a:buChar char="•"/>
            </a:pPr>
            <a:r>
              <a:rPr lang="en-US" dirty="0" smtClean="0"/>
              <a:t>Dragon and lion dances</a:t>
            </a:r>
            <a:endParaRPr lang="en-US" dirty="0"/>
          </a:p>
        </p:txBody>
      </p:sp>
      <p:pic>
        <p:nvPicPr>
          <p:cNvPr id="1026" name="Picture 2" descr="Moon cakes, the special food for the Mid-Autumn Festiv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64575" y="3644900"/>
            <a:ext cx="3048000" cy="21526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The Lion Danc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9631" y="3848100"/>
            <a:ext cx="4676069" cy="26302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282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37884" y="457199"/>
            <a:ext cx="3473116" cy="5143501"/>
          </a:xfrm>
        </p:spPr>
        <p:txBody>
          <a:bodyPr>
            <a:noAutofit/>
          </a:bodyPr>
          <a:lstStyle/>
          <a:p>
            <a:r>
              <a:rPr lang="en-US" sz="6000" dirty="0" smtClean="0"/>
              <a:t>The Lion Dance</a:t>
            </a:r>
            <a:endParaRPr lang="en-US" sz="6000" dirty="0"/>
          </a:p>
        </p:txBody>
      </p:sp>
      <p:sp>
        <p:nvSpPr>
          <p:cNvPr id="7" name="Content Placeholder 6"/>
          <p:cNvSpPr>
            <a:spLocks noGrp="1"/>
          </p:cNvSpPr>
          <p:nvPr>
            <p:ph idx="1"/>
          </p:nvPr>
        </p:nvSpPr>
        <p:spPr/>
        <p:txBody>
          <a:bodyPr/>
          <a:lstStyle/>
          <a:p>
            <a:pPr marL="0" indent="0">
              <a:buNone/>
            </a:pPr>
            <a:r>
              <a:rPr lang="en-US" dirty="0" smtClean="0">
                <a:hlinkClick r:id="rId2"/>
              </a:rPr>
              <a:t>The Lion Dance</a:t>
            </a:r>
            <a:endParaRPr lang="en-US" dirty="0"/>
          </a:p>
        </p:txBody>
      </p:sp>
      <p:sp>
        <p:nvSpPr>
          <p:cNvPr id="8" name="Text Placeholder 7"/>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29567524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9"/>
            <a:ext cx="8822071" cy="2456712"/>
          </a:xfrm>
        </p:spPr>
        <p:txBody>
          <a:bodyPr>
            <a:normAutofit fontScale="90000"/>
          </a:bodyPr>
          <a:lstStyle/>
          <a:p>
            <a:r>
              <a:rPr lang="en-US" dirty="0" smtClean="0"/>
              <a:t>What other countries celebrate it?</a:t>
            </a:r>
            <a:endParaRPr lang="en-US" dirty="0"/>
          </a:p>
        </p:txBody>
      </p:sp>
      <p:sp>
        <p:nvSpPr>
          <p:cNvPr id="3" name="Text Placeholder 2"/>
          <p:cNvSpPr>
            <a:spLocks noGrp="1"/>
          </p:cNvSpPr>
          <p:nvPr>
            <p:ph type="body" idx="1"/>
          </p:nvPr>
        </p:nvSpPr>
        <p:spPr>
          <a:xfrm>
            <a:off x="3242930" y="3530601"/>
            <a:ext cx="8695070" cy="3073399"/>
          </a:xfrm>
        </p:spPr>
        <p:txBody>
          <a:bodyPr>
            <a:normAutofit/>
          </a:bodyPr>
          <a:lstStyle/>
          <a:p>
            <a:r>
              <a:rPr lang="en-US" b="0" dirty="0" smtClean="0"/>
              <a:t>The </a:t>
            </a:r>
            <a:r>
              <a:rPr lang="en-US" b="0" dirty="0"/>
              <a:t>Moon </a:t>
            </a:r>
            <a:r>
              <a:rPr lang="en-US" dirty="0"/>
              <a:t>Festival</a:t>
            </a:r>
            <a:r>
              <a:rPr lang="en-US" b="0" dirty="0"/>
              <a:t>, the </a:t>
            </a:r>
            <a:r>
              <a:rPr lang="en-US" dirty="0"/>
              <a:t>Mid</a:t>
            </a:r>
            <a:r>
              <a:rPr lang="en-US" b="0" dirty="0"/>
              <a:t>-</a:t>
            </a:r>
            <a:r>
              <a:rPr lang="en-US" dirty="0"/>
              <a:t>Autumn Festival</a:t>
            </a:r>
            <a:r>
              <a:rPr lang="en-US" b="0" dirty="0"/>
              <a:t>, the Harvest </a:t>
            </a:r>
            <a:r>
              <a:rPr lang="en-US" dirty="0"/>
              <a:t>Festival</a:t>
            </a:r>
            <a:r>
              <a:rPr lang="en-US" b="0" dirty="0"/>
              <a:t>--these are different names for the same </a:t>
            </a:r>
            <a:r>
              <a:rPr lang="en-US" dirty="0"/>
              <a:t>celebration</a:t>
            </a:r>
            <a:r>
              <a:rPr lang="en-US" b="0" dirty="0"/>
              <a:t> that takes place in China, Korea, Vietnam, and other </a:t>
            </a:r>
            <a:r>
              <a:rPr lang="en-US" dirty="0"/>
              <a:t>countries</a:t>
            </a:r>
            <a:r>
              <a:rPr lang="en-US" b="0" dirty="0"/>
              <a:t>. Originally arising out of the rice-growing cycle, this </a:t>
            </a:r>
            <a:r>
              <a:rPr lang="en-US" dirty="0"/>
              <a:t>autumn festival</a:t>
            </a:r>
            <a:r>
              <a:rPr lang="en-US" b="0" dirty="0"/>
              <a:t> was once a day of thanksgiving for the rice harvest.</a:t>
            </a:r>
          </a:p>
          <a:p>
            <a:endParaRPr lang="en-US" dirty="0"/>
          </a:p>
        </p:txBody>
      </p:sp>
    </p:spTree>
    <p:extLst>
      <p:ext uri="{BB962C8B-B14F-4D97-AF65-F5344CB8AC3E}">
        <p14:creationId xmlns:p14="http://schemas.microsoft.com/office/powerpoint/2010/main" val="2133264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endParaRPr lang="en-US"/>
          </a:p>
        </p:txBody>
      </p:sp>
      <p:sp>
        <p:nvSpPr>
          <p:cNvPr id="7" name="Text Placeholder 6"/>
          <p:cNvSpPr>
            <a:spLocks noGrp="1"/>
          </p:cNvSpPr>
          <p:nvPr>
            <p:ph type="body" sz="quarter" idx="3"/>
          </p:nvPr>
        </p:nvSpPr>
        <p:spPr/>
        <p:txBody>
          <a:bodyPr/>
          <a:lstStyle/>
          <a:p>
            <a:endParaRPr lang="en-US"/>
          </a:p>
        </p:txBody>
      </p:sp>
      <p:pic>
        <p:nvPicPr>
          <p:cNvPr id="2050" name="Picture 2" descr="Image result for diwali"/>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1410891" y="2909888"/>
            <a:ext cx="4493418" cy="299561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Image result for diwali"/>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6787754" y="2909888"/>
            <a:ext cx="4493418" cy="2995612"/>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4"/>
          <a:stretch>
            <a:fillRect/>
          </a:stretch>
        </p:blipFill>
        <p:spPr>
          <a:xfrm>
            <a:off x="8806053" y="294000"/>
            <a:ext cx="2619375" cy="1743075"/>
          </a:xfrm>
          <a:prstGeom prst="rect">
            <a:avLst/>
          </a:prstGeom>
        </p:spPr>
      </p:pic>
      <p:sp>
        <p:nvSpPr>
          <p:cNvPr id="9" name="AutoShape 6" descr="Image result for diwali"/>
          <p:cNvSpPr>
            <a:spLocks noGrp="1" noChangeAspect="1" noChangeArrowheads="1"/>
          </p:cNvSpPr>
          <p:nvPr>
            <p:ph type="title"/>
          </p:nvPr>
        </p:nvSpPr>
        <p:spPr bwMode="auto">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en-US" dirty="0" err="1" smtClean="0"/>
              <a:t>diwali</a:t>
            </a:r>
            <a:endParaRPr lang="en-US" dirty="0"/>
          </a:p>
        </p:txBody>
      </p:sp>
    </p:spTree>
    <p:extLst>
      <p:ext uri="{BB962C8B-B14F-4D97-AF65-F5344CB8AC3E}">
        <p14:creationId xmlns:p14="http://schemas.microsoft.com/office/powerpoint/2010/main" val="2344174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9"/>
            <a:ext cx="8618871" cy="1529612"/>
          </a:xfrm>
        </p:spPr>
        <p:txBody>
          <a:bodyPr>
            <a:normAutofit fontScale="90000"/>
          </a:bodyPr>
          <a:lstStyle/>
          <a:p>
            <a:r>
              <a:rPr lang="en-US" dirty="0" smtClean="0"/>
              <a:t>What is Diwali?</a:t>
            </a:r>
            <a:endParaRPr lang="en-US" dirty="0"/>
          </a:p>
        </p:txBody>
      </p:sp>
      <p:sp>
        <p:nvSpPr>
          <p:cNvPr id="3" name="Text Placeholder 2"/>
          <p:cNvSpPr>
            <a:spLocks noGrp="1"/>
          </p:cNvSpPr>
          <p:nvPr>
            <p:ph type="body" idx="1"/>
          </p:nvPr>
        </p:nvSpPr>
        <p:spPr>
          <a:xfrm>
            <a:off x="3242930" y="2882901"/>
            <a:ext cx="8275970" cy="3228016"/>
          </a:xfrm>
        </p:spPr>
        <p:txBody>
          <a:bodyPr>
            <a:normAutofit/>
          </a:bodyPr>
          <a:lstStyle/>
          <a:p>
            <a:r>
              <a:rPr lang="en-US" dirty="0" smtClean="0"/>
              <a:t>Diwali means “rows of lighted lamps”, is a Hindu-originated festival celebrated in India and by the Indian diaspora. During the five-day celebration –also know as the festival of lights- clay lamps known as </a:t>
            </a:r>
            <a:r>
              <a:rPr lang="en-US" dirty="0" err="1" smtClean="0"/>
              <a:t>diyas</a:t>
            </a:r>
            <a:r>
              <a:rPr lang="en-US" dirty="0" smtClean="0"/>
              <a:t> are lit to signify the victory of good over evil, according to the Hindu America Foundation. </a:t>
            </a:r>
            <a:endParaRPr lang="en-US" dirty="0"/>
          </a:p>
        </p:txBody>
      </p:sp>
    </p:spTree>
    <p:extLst>
      <p:ext uri="{BB962C8B-B14F-4D97-AF65-F5344CB8AC3E}">
        <p14:creationId xmlns:p14="http://schemas.microsoft.com/office/powerpoint/2010/main" val="1587343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sz="2800" dirty="0"/>
              <a:t>Hindus interpret the Diwali story based on where they live, according to </a:t>
            </a:r>
            <a:r>
              <a:rPr lang="en-US" sz="2800" i="1" dirty="0">
                <a:hlinkClick r:id="rId2"/>
              </a:rPr>
              <a:t>National Geographic</a:t>
            </a:r>
            <a:r>
              <a:rPr lang="en-US" sz="2800" dirty="0"/>
              <a:t>. In northern India, they mark the story of King Rama's return to </a:t>
            </a:r>
            <a:r>
              <a:rPr lang="en-US" sz="2800" dirty="0" err="1"/>
              <a:t>Ayodhya</a:t>
            </a:r>
            <a:r>
              <a:rPr lang="en-US" sz="2800" dirty="0"/>
              <a:t> after he defeated </a:t>
            </a:r>
            <a:r>
              <a:rPr lang="en-US" sz="2800" dirty="0" err="1"/>
              <a:t>Ravana</a:t>
            </a:r>
            <a:r>
              <a:rPr lang="en-US" sz="2800" dirty="0"/>
              <a:t> by lighting rows of clay lamps. In southern India, people celebrate it as the day Lord Krishna defeated the demon </a:t>
            </a:r>
            <a:r>
              <a:rPr lang="en-US" sz="2800" dirty="0" err="1"/>
              <a:t>Narakasura</a:t>
            </a:r>
            <a:r>
              <a:rPr lang="en-US" sz="2800" dirty="0"/>
              <a:t>. In western India, the festival marks the day Lord Vishnu, one of the main gods of the Hindu trinity, sent the demon King Bali to rule the nether world.</a:t>
            </a:r>
            <a:endParaRPr lang="en-US" sz="2800"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0994209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72</TotalTime>
  <Words>120</Words>
  <Application>Microsoft Office PowerPoint</Application>
  <PresentationFormat>Widescreen</PresentationFormat>
  <Paragraphs>17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Gill Sans MT</vt:lpstr>
      <vt:lpstr>Impact</vt:lpstr>
      <vt:lpstr>Badge</vt:lpstr>
      <vt:lpstr>International Harvest Festival </vt:lpstr>
      <vt:lpstr>Mid-Autumn Festival </vt:lpstr>
      <vt:lpstr>Customs:</vt:lpstr>
      <vt:lpstr>The Lion Dance</vt:lpstr>
      <vt:lpstr>What other countries celebrate it?</vt:lpstr>
      <vt:lpstr>diwali</vt:lpstr>
      <vt:lpstr>What is Diwali?</vt:lpstr>
      <vt:lpstr>Hindus interpret the Diwali story based on where they live, according to National Geographic. In northern India, they mark the story of King Rama's return to Ayodhya after he defeated Ravana by lighting rows of clay lamps. In southern India, people celebrate it as the day Lord Krishna defeated the demon Narakasura. In western India, the festival marks the day Lord Vishnu, one of the main gods of the Hindu trinity, sent the demon King Bali to rule the nether world.</vt:lpstr>
    </vt:vector>
  </TitlesOfParts>
  <Company>Northern Essex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Harvest Festival</dc:title>
  <dc:creator>Iem, Izabela</dc:creator>
  <cp:lastModifiedBy>Iem, Izabela</cp:lastModifiedBy>
  <cp:revision>5</cp:revision>
  <dcterms:created xsi:type="dcterms:W3CDTF">2017-10-24T13:40:36Z</dcterms:created>
  <dcterms:modified xsi:type="dcterms:W3CDTF">2017-10-24T14:52:53Z</dcterms:modified>
</cp:coreProperties>
</file>